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0" r:id="rId3"/>
    <p:sldId id="271" r:id="rId4"/>
    <p:sldId id="272" r:id="rId5"/>
    <p:sldId id="273" r:id="rId6"/>
    <p:sldId id="275" r:id="rId7"/>
    <p:sldId id="274" r:id="rId8"/>
    <p:sldId id="276" r:id="rId9"/>
    <p:sldId id="279" r:id="rId10"/>
    <p:sldId id="277" r:id="rId11"/>
    <p:sldId id="278" r:id="rId12"/>
    <p:sldId id="280" r:id="rId13"/>
    <p:sldId id="281" r:id="rId14"/>
    <p:sldId id="282" r:id="rId15"/>
    <p:sldId id="285"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83" autoAdjust="0"/>
    <p:restoredTop sz="94660"/>
  </p:normalViewPr>
  <p:slideViewPr>
    <p:cSldViewPr snapToGrid="0">
      <p:cViewPr varScale="1">
        <p:scale>
          <a:sx n="87" d="100"/>
          <a:sy n="87" d="100"/>
        </p:scale>
        <p:origin x="120" y="198"/>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2/8/2017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2/8/2017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2/8/2017</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A5034C-8BD9-4B0C-893B-33834FAB227F}" type="datetime1">
              <a:rPr lang="en-US"/>
              <a:t>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2/8/2017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2/8/2017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2/8/2017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85CD17-C377-4DE5-9FCA-CC7471605C58}" type="datetime1">
              <a:rPr lang="en-US"/>
              <a:t>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BE9F02-BE96-4BAE-86A5-1FA60D24CAE2}" type="datetime1">
              <a:rPr lang="en-US"/>
              <a:t>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2/8/2017</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highlightskids.com/games" TargetMode="External"/><Relationship Id="rId2" Type="http://schemas.openxmlformats.org/officeDocument/2006/relationships/hyperlink" Target="https://www.youtube.com/watch?v=gCxrkl2igGY"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hyperlink" Target="mailto:ron@nova.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dirty="0">
                <a:latin typeface="Kristen ITC" panose="03050502040202030202" pitchFamily="66" charset="0"/>
              </a:rPr>
              <a:t>Qualitative Research Is Child’s Play: </a:t>
            </a:r>
            <a:br>
              <a:rPr lang="en-US" sz="5000" dirty="0">
                <a:latin typeface="Kristen ITC" panose="03050502040202030202" pitchFamily="66" charset="0"/>
              </a:rPr>
            </a:br>
            <a:r>
              <a:rPr lang="en-US" sz="5000" dirty="0">
                <a:latin typeface="Kristen ITC" panose="03050502040202030202" pitchFamily="66" charset="0"/>
              </a:rPr>
              <a:t>An Experiential Workshop</a:t>
            </a:r>
          </a:p>
        </p:txBody>
      </p:sp>
      <p:sp>
        <p:nvSpPr>
          <p:cNvPr id="3" name="Subtitle 2"/>
          <p:cNvSpPr>
            <a:spLocks noGrp="1"/>
          </p:cNvSpPr>
          <p:nvPr>
            <p:ph type="subTitle" idx="1"/>
          </p:nvPr>
        </p:nvSpPr>
        <p:spPr>
          <a:xfrm>
            <a:off x="1065213" y="3108804"/>
            <a:ext cx="7091361" cy="1312194"/>
          </a:xfrm>
        </p:spPr>
        <p:txBody>
          <a:bodyPr/>
          <a:lstStyle/>
          <a:p>
            <a:r>
              <a:rPr lang="en-US" dirty="0">
                <a:latin typeface="Kristen ITC" panose="03050502040202030202" pitchFamily="66" charset="0"/>
              </a:rPr>
              <a:t>Ron Chenail, Ph.D.</a:t>
            </a:r>
          </a:p>
          <a:p>
            <a:r>
              <a:rPr lang="en-US" dirty="0">
                <a:latin typeface="Kristen ITC" panose="03050502040202030202" pitchFamily="66" charset="0"/>
              </a:rPr>
              <a:t>Razor’s Edge Research Scholars</a:t>
            </a:r>
          </a:p>
          <a:p>
            <a:r>
              <a:rPr lang="en-US" dirty="0">
                <a:latin typeface="Kristen ITC" panose="03050502040202030202" pitchFamily="66" charset="0"/>
              </a:rPr>
              <a:t>February 4, 2017</a:t>
            </a: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Data</a:t>
            </a:r>
          </a:p>
        </p:txBody>
      </p:sp>
      <p:sp>
        <p:nvSpPr>
          <p:cNvPr id="3" name="Content Placeholder 2"/>
          <p:cNvSpPr>
            <a:spLocks noGrp="1"/>
          </p:cNvSpPr>
          <p:nvPr>
            <p:ph idx="1"/>
          </p:nvPr>
        </p:nvSpPr>
        <p:spPr>
          <a:xfrm>
            <a:off x="1293813" y="402673"/>
            <a:ext cx="6858000" cy="5654178"/>
          </a:xfrm>
        </p:spPr>
        <p:txBody>
          <a:bodyPr>
            <a:normAutofit fontScale="85000" lnSpcReduction="20000"/>
          </a:bodyPr>
          <a:lstStyle/>
          <a:p>
            <a:r>
              <a:rPr lang="en-US" sz="3200" dirty="0">
                <a:latin typeface="Kristen ITC" panose="03050502040202030202" pitchFamily="66" charset="0"/>
              </a:rPr>
              <a:t>Words</a:t>
            </a:r>
          </a:p>
          <a:p>
            <a:r>
              <a:rPr lang="en-US" sz="3200" dirty="0">
                <a:latin typeface="Kristen ITC" panose="03050502040202030202" pitchFamily="66" charset="0"/>
              </a:rPr>
              <a:t>Objects</a:t>
            </a:r>
          </a:p>
          <a:p>
            <a:r>
              <a:rPr lang="en-US" sz="3200" dirty="0">
                <a:latin typeface="Kristen ITC" panose="03050502040202030202" pitchFamily="66" charset="0"/>
              </a:rPr>
              <a:t>Feelings</a:t>
            </a:r>
          </a:p>
          <a:p>
            <a:r>
              <a:rPr lang="en-US" sz="3200" dirty="0">
                <a:latin typeface="Kristen ITC" panose="03050502040202030202" pitchFamily="66" charset="0"/>
              </a:rPr>
              <a:t>Actions</a:t>
            </a:r>
          </a:p>
          <a:p>
            <a:r>
              <a:rPr lang="en-US" sz="3200" dirty="0">
                <a:latin typeface="Kristen ITC" panose="03050502040202030202" pitchFamily="66" charset="0"/>
              </a:rPr>
              <a:t>Rituals</a:t>
            </a:r>
          </a:p>
          <a:p>
            <a:r>
              <a:rPr lang="en-US" sz="3200" dirty="0">
                <a:latin typeface="Kristen ITC" panose="03050502040202030202" pitchFamily="66" charset="0"/>
              </a:rPr>
              <a:t>Experiences</a:t>
            </a:r>
          </a:p>
          <a:p>
            <a:r>
              <a:rPr lang="en-US" sz="3200" dirty="0">
                <a:latin typeface="Kristen ITC" panose="03050502040202030202" pitchFamily="66" charset="0"/>
              </a:rPr>
              <a:t>Perspectives</a:t>
            </a:r>
          </a:p>
          <a:p>
            <a:r>
              <a:rPr lang="en-US" sz="3200" dirty="0">
                <a:latin typeface="Kristen ITC" panose="03050502040202030202" pitchFamily="66" charset="0"/>
              </a:rPr>
              <a:t>Impressions</a:t>
            </a:r>
          </a:p>
          <a:p>
            <a:r>
              <a:rPr lang="en-US" sz="3200" dirty="0">
                <a:latin typeface="Kristen ITC" panose="03050502040202030202" pitchFamily="66" charset="0"/>
              </a:rPr>
              <a:t>Events</a:t>
            </a:r>
          </a:p>
          <a:p>
            <a:r>
              <a:rPr lang="en-US" sz="3200" dirty="0">
                <a:latin typeface="Kristen ITC" panose="03050502040202030202" pitchFamily="66" charset="0"/>
              </a:rPr>
              <a:t>Artifacts</a:t>
            </a:r>
          </a:p>
          <a:p>
            <a:r>
              <a:rPr lang="en-US" sz="3200" dirty="0">
                <a:latin typeface="Kristen ITC" panose="03050502040202030202" pitchFamily="66" charset="0"/>
              </a:rPr>
              <a:t>Symbols</a:t>
            </a: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Types</a:t>
            </a:r>
          </a:p>
        </p:txBody>
      </p:sp>
    </p:spTree>
    <p:extLst>
      <p:ext uri="{BB962C8B-B14F-4D97-AF65-F5344CB8AC3E}">
        <p14:creationId xmlns:p14="http://schemas.microsoft.com/office/powerpoint/2010/main" val="12591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Data</a:t>
            </a:r>
          </a:p>
        </p:txBody>
      </p:sp>
      <p:sp>
        <p:nvSpPr>
          <p:cNvPr id="3" name="Content Placeholder 2"/>
          <p:cNvSpPr>
            <a:spLocks noGrp="1"/>
          </p:cNvSpPr>
          <p:nvPr>
            <p:ph idx="1"/>
          </p:nvPr>
        </p:nvSpPr>
        <p:spPr>
          <a:xfrm>
            <a:off x="1293813" y="402673"/>
            <a:ext cx="6858000" cy="5654178"/>
          </a:xfrm>
        </p:spPr>
        <p:txBody>
          <a:bodyPr>
            <a:normAutofit lnSpcReduction="10000"/>
          </a:bodyPr>
          <a:lstStyle/>
          <a:p>
            <a:r>
              <a:rPr lang="en-US" sz="3200" dirty="0">
                <a:latin typeface="Kristen ITC" panose="03050502040202030202" pitchFamily="66" charset="0"/>
              </a:rPr>
              <a:t>Interviews and Transcripts</a:t>
            </a:r>
          </a:p>
          <a:p>
            <a:endParaRPr lang="en-US" sz="3200" dirty="0">
              <a:latin typeface="Kristen ITC" panose="03050502040202030202" pitchFamily="66" charset="0"/>
            </a:endParaRPr>
          </a:p>
          <a:p>
            <a:r>
              <a:rPr lang="en-US" sz="3200" dirty="0">
                <a:latin typeface="Kristen ITC" panose="03050502040202030202" pitchFamily="66" charset="0"/>
              </a:rPr>
              <a:t>Observations and Fieldnotes</a:t>
            </a:r>
          </a:p>
          <a:p>
            <a:endParaRPr lang="en-US" sz="3200" dirty="0">
              <a:latin typeface="Kristen ITC" panose="03050502040202030202" pitchFamily="66" charset="0"/>
            </a:endParaRPr>
          </a:p>
          <a:p>
            <a:r>
              <a:rPr lang="en-US" sz="3200" dirty="0">
                <a:latin typeface="Kristen ITC" panose="03050502040202030202" pitchFamily="66" charset="0"/>
              </a:rPr>
              <a:t>Documents</a:t>
            </a:r>
          </a:p>
          <a:p>
            <a:endParaRPr lang="en-US" sz="3200" dirty="0">
              <a:latin typeface="Kristen ITC" panose="03050502040202030202" pitchFamily="66" charset="0"/>
            </a:endParaRPr>
          </a:p>
          <a:p>
            <a:r>
              <a:rPr lang="en-US" sz="3200" dirty="0">
                <a:latin typeface="Kristen ITC" panose="03050502040202030202" pitchFamily="66" charset="0"/>
              </a:rPr>
              <a:t>Pictures and Images</a:t>
            </a:r>
          </a:p>
          <a:p>
            <a:endParaRPr lang="en-US" sz="3200" dirty="0">
              <a:latin typeface="Kristen ITC" panose="03050502040202030202" pitchFamily="66" charset="0"/>
            </a:endParaRPr>
          </a:p>
          <a:p>
            <a:r>
              <a:rPr lang="en-US" sz="3200" dirty="0">
                <a:latin typeface="Kristen ITC" panose="03050502040202030202" pitchFamily="66" charset="0"/>
              </a:rPr>
              <a:t>Audio and Visual Recordings</a:t>
            </a: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Sources</a:t>
            </a:r>
          </a:p>
        </p:txBody>
      </p:sp>
    </p:spTree>
    <p:extLst>
      <p:ext uri="{BB962C8B-B14F-4D97-AF65-F5344CB8AC3E}">
        <p14:creationId xmlns:p14="http://schemas.microsoft.com/office/powerpoint/2010/main" val="376219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Data</a:t>
            </a:r>
            <a:br>
              <a:rPr lang="en-US" dirty="0">
                <a:latin typeface="Kristen ITC" panose="03050502040202030202" pitchFamily="66" charset="0"/>
              </a:rPr>
            </a:br>
            <a:r>
              <a:rPr lang="en-US" dirty="0">
                <a:latin typeface="Kristen ITC" panose="03050502040202030202" pitchFamily="66" charset="0"/>
              </a:rPr>
              <a:t>Analysis</a:t>
            </a:r>
          </a:p>
        </p:txBody>
      </p:sp>
      <p:sp>
        <p:nvSpPr>
          <p:cNvPr id="3" name="Content Placeholder 2"/>
          <p:cNvSpPr>
            <a:spLocks noGrp="1"/>
          </p:cNvSpPr>
          <p:nvPr>
            <p:ph idx="1"/>
          </p:nvPr>
        </p:nvSpPr>
        <p:spPr>
          <a:xfrm>
            <a:off x="1293813" y="402673"/>
            <a:ext cx="6858000" cy="5654178"/>
          </a:xfrm>
        </p:spPr>
        <p:txBody>
          <a:bodyPr>
            <a:normAutofit/>
          </a:bodyPr>
          <a:lstStyle/>
          <a:p>
            <a:r>
              <a:rPr lang="en-US" sz="3200" dirty="0">
                <a:latin typeface="Kristen ITC" panose="03050502040202030202" pitchFamily="66" charset="0"/>
              </a:rPr>
              <a:t>Generating and Collecting</a:t>
            </a:r>
          </a:p>
          <a:p>
            <a:endParaRPr lang="en-US" sz="3200" dirty="0">
              <a:latin typeface="Kristen ITC" panose="03050502040202030202" pitchFamily="66" charset="0"/>
            </a:endParaRPr>
          </a:p>
          <a:p>
            <a:r>
              <a:rPr lang="en-US" sz="3200" dirty="0">
                <a:latin typeface="Kristen ITC" panose="03050502040202030202" pitchFamily="66" charset="0"/>
              </a:rPr>
              <a:t>Preparing and Processing</a:t>
            </a:r>
          </a:p>
          <a:p>
            <a:endParaRPr lang="en-US" sz="3200" dirty="0">
              <a:latin typeface="Kristen ITC" panose="03050502040202030202" pitchFamily="66" charset="0"/>
            </a:endParaRPr>
          </a:p>
          <a:p>
            <a:r>
              <a:rPr lang="en-US" sz="3200" dirty="0">
                <a:latin typeface="Kristen ITC" panose="03050502040202030202" pitchFamily="66" charset="0"/>
              </a:rPr>
              <a:t>Analysis</a:t>
            </a:r>
          </a:p>
          <a:p>
            <a:pPr lvl="1"/>
            <a:r>
              <a:rPr lang="en-US" sz="2800" dirty="0">
                <a:latin typeface="Kristen ITC" panose="03050502040202030202" pitchFamily="66" charset="0"/>
              </a:rPr>
              <a:t>Metaphoric</a:t>
            </a:r>
          </a:p>
          <a:p>
            <a:pPr lvl="1"/>
            <a:r>
              <a:rPr lang="en-US" sz="2800" dirty="0">
                <a:latin typeface="Kristen ITC" panose="03050502040202030202" pitchFamily="66" charset="0"/>
              </a:rPr>
              <a:t>Abstraction</a:t>
            </a:r>
          </a:p>
          <a:p>
            <a:pPr lvl="1"/>
            <a:r>
              <a:rPr lang="en-US" sz="2800" dirty="0">
                <a:latin typeface="Kristen ITC" panose="03050502040202030202" pitchFamily="66" charset="0"/>
              </a:rPr>
              <a:t>Recursive</a:t>
            </a:r>
          </a:p>
          <a:p>
            <a:pPr lvl="1"/>
            <a:r>
              <a:rPr lang="en-US" sz="2800" dirty="0">
                <a:latin typeface="Kristen ITC" panose="03050502040202030202" pitchFamily="66" charset="0"/>
              </a:rPr>
              <a:t>Transformative</a:t>
            </a:r>
          </a:p>
          <a:p>
            <a:endParaRPr lang="en-US" sz="3200" dirty="0">
              <a:latin typeface="Kristen ITC" panose="03050502040202030202" pitchFamily="66" charset="0"/>
            </a:endParaRP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Process</a:t>
            </a:r>
          </a:p>
        </p:txBody>
      </p:sp>
    </p:spTree>
    <p:extLst>
      <p:ext uri="{BB962C8B-B14F-4D97-AF65-F5344CB8AC3E}">
        <p14:creationId xmlns:p14="http://schemas.microsoft.com/office/powerpoint/2010/main" val="23695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Researcher</a:t>
            </a:r>
            <a:br>
              <a:rPr lang="en-US" dirty="0">
                <a:latin typeface="Kristen ITC" panose="03050502040202030202" pitchFamily="66" charset="0"/>
              </a:rPr>
            </a:br>
            <a:r>
              <a:rPr lang="en-US" dirty="0">
                <a:latin typeface="Kristen ITC" panose="03050502040202030202" pitchFamily="66" charset="0"/>
              </a:rPr>
              <a:t>as the</a:t>
            </a:r>
            <a:br>
              <a:rPr lang="en-US" dirty="0">
                <a:latin typeface="Kristen ITC" panose="03050502040202030202" pitchFamily="66" charset="0"/>
              </a:rPr>
            </a:br>
            <a:r>
              <a:rPr lang="en-US" dirty="0">
                <a:latin typeface="Kristen ITC" panose="03050502040202030202" pitchFamily="66" charset="0"/>
              </a:rPr>
              <a:t>Human </a:t>
            </a:r>
            <a:br>
              <a:rPr lang="en-US" dirty="0">
                <a:latin typeface="Kristen ITC" panose="03050502040202030202" pitchFamily="66" charset="0"/>
              </a:rPr>
            </a:br>
            <a:r>
              <a:rPr lang="en-US" dirty="0">
                <a:latin typeface="Kristen ITC" panose="03050502040202030202" pitchFamily="66" charset="0"/>
              </a:rPr>
              <a:t>Instrument</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3895" r="3895"/>
          <a:stretch>
            <a:fillRect/>
          </a:stretch>
        </p:blipFill>
        <p:spPr/>
      </p:pic>
      <p:sp>
        <p:nvSpPr>
          <p:cNvPr id="3" name="Text Placeholder 2"/>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309760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0013" y="721454"/>
            <a:ext cx="6400801" cy="3364772"/>
          </a:xfrm>
        </p:spPr>
        <p:txBody>
          <a:bodyPr>
            <a:normAutofit/>
          </a:bodyPr>
          <a:lstStyle/>
          <a:p>
            <a:r>
              <a:rPr lang="en-US" dirty="0">
                <a:latin typeface="Kristen ITC" panose="03050502040202030202" pitchFamily="66" charset="0"/>
              </a:rPr>
              <a:t>Are</a:t>
            </a:r>
            <a:br>
              <a:rPr lang="en-US" dirty="0">
                <a:latin typeface="Kristen ITC" panose="03050502040202030202" pitchFamily="66" charset="0"/>
              </a:rPr>
            </a:br>
            <a:r>
              <a:rPr lang="en-US" dirty="0">
                <a:latin typeface="Kristen ITC" panose="03050502040202030202" pitchFamily="66" charset="0"/>
              </a:rPr>
              <a:t>you</a:t>
            </a:r>
            <a:br>
              <a:rPr lang="en-US" dirty="0">
                <a:latin typeface="Kristen ITC" panose="03050502040202030202" pitchFamily="66" charset="0"/>
              </a:rPr>
            </a:br>
            <a:r>
              <a:rPr lang="en-US" dirty="0">
                <a:latin typeface="Kristen ITC" panose="03050502040202030202" pitchFamily="66" charset="0"/>
              </a:rPr>
              <a:t>ready</a:t>
            </a:r>
            <a:br>
              <a:rPr lang="en-US" dirty="0">
                <a:latin typeface="Kristen ITC" panose="03050502040202030202" pitchFamily="66" charset="0"/>
              </a:rPr>
            </a:br>
            <a:r>
              <a:rPr lang="en-US" dirty="0">
                <a:latin typeface="Kristen ITC" panose="03050502040202030202" pitchFamily="66" charset="0"/>
              </a:rPr>
              <a:t>to play?</a:t>
            </a:r>
          </a:p>
        </p:txBody>
      </p:sp>
      <p:sp>
        <p:nvSpPr>
          <p:cNvPr id="3" name="Text Placeholder 2"/>
          <p:cNvSpPr>
            <a:spLocks noGrp="1"/>
          </p:cNvSpPr>
          <p:nvPr>
            <p:ph type="body" idx="1"/>
          </p:nvPr>
        </p:nvSpPr>
        <p:spPr/>
        <p:txBody>
          <a:bodyPr>
            <a:normAutofit fontScale="85000" lnSpcReduction="20000"/>
          </a:bodyPr>
          <a:lstStyle/>
          <a:p>
            <a:endParaRPr lang="en-US" sz="3200" dirty="0">
              <a:latin typeface="Kristen ITC" panose="03050502040202030202" pitchFamily="66" charset="0"/>
            </a:endParaRPr>
          </a:p>
          <a:p>
            <a:r>
              <a:rPr lang="en-US" sz="3200" dirty="0">
                <a:latin typeface="Kristen ITC" panose="03050502040202030202" pitchFamily="66" charset="0"/>
              </a:rPr>
              <a:t>I hope so!</a:t>
            </a:r>
          </a:p>
        </p:txBody>
      </p:sp>
    </p:spTree>
    <p:extLst>
      <p:ext uri="{BB962C8B-B14F-4D97-AF65-F5344CB8AC3E}">
        <p14:creationId xmlns:p14="http://schemas.microsoft.com/office/powerpoint/2010/main" val="4210375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Kristen ITC" panose="03050502040202030202" pitchFamily="66" charset="0"/>
              </a:rPr>
              <a:t>Let </a:t>
            </a:r>
            <a:br>
              <a:rPr lang="en-US" sz="3200" dirty="0" smtClean="0">
                <a:latin typeface="Kristen ITC" panose="03050502040202030202" pitchFamily="66" charset="0"/>
              </a:rPr>
            </a:br>
            <a:r>
              <a:rPr lang="en-US" sz="3200" dirty="0" smtClean="0">
                <a:latin typeface="Kristen ITC" panose="03050502040202030202" pitchFamily="66" charset="0"/>
              </a:rPr>
              <a:t>the </a:t>
            </a:r>
            <a:br>
              <a:rPr lang="en-US" sz="3200" dirty="0" smtClean="0">
                <a:latin typeface="Kristen ITC" panose="03050502040202030202" pitchFamily="66" charset="0"/>
              </a:rPr>
            </a:br>
            <a:r>
              <a:rPr lang="en-US" sz="3200" dirty="0" smtClean="0">
                <a:latin typeface="Kristen ITC" panose="03050502040202030202" pitchFamily="66" charset="0"/>
              </a:rPr>
              <a:t>games </a:t>
            </a:r>
            <a:br>
              <a:rPr lang="en-US" sz="3200" dirty="0" smtClean="0">
                <a:latin typeface="Kristen ITC" panose="03050502040202030202" pitchFamily="66" charset="0"/>
              </a:rPr>
            </a:br>
            <a:r>
              <a:rPr lang="en-US" sz="3200" dirty="0" smtClean="0">
                <a:latin typeface="Kristen ITC" panose="03050502040202030202" pitchFamily="66" charset="0"/>
              </a:rPr>
              <a:t>begin!</a:t>
            </a:r>
            <a:endParaRPr lang="en-US" sz="3200" dirty="0">
              <a:latin typeface="Kristen ITC" panose="03050502040202030202" pitchFamily="66" charset="0"/>
            </a:endParaRPr>
          </a:p>
        </p:txBody>
      </p:sp>
      <p:sp>
        <p:nvSpPr>
          <p:cNvPr id="3" name="Content Placeholder 2"/>
          <p:cNvSpPr>
            <a:spLocks noGrp="1"/>
          </p:cNvSpPr>
          <p:nvPr>
            <p:ph idx="1"/>
          </p:nvPr>
        </p:nvSpPr>
        <p:spPr>
          <a:xfrm>
            <a:off x="1293813" y="533399"/>
            <a:ext cx="6858000" cy="5265821"/>
          </a:xfrm>
        </p:spPr>
        <p:txBody>
          <a:bodyPr>
            <a:normAutofit fontScale="85000" lnSpcReduction="20000"/>
          </a:bodyPr>
          <a:lstStyle/>
          <a:p>
            <a:r>
              <a:rPr lang="en-US" dirty="0" smtClean="0">
                <a:latin typeface="Kristen ITC" panose="03050502040202030202" pitchFamily="66" charset="0"/>
              </a:rPr>
              <a:t>Warm Up</a:t>
            </a:r>
          </a:p>
          <a:p>
            <a:endParaRPr lang="en-US" dirty="0" smtClean="0">
              <a:latin typeface="Kristen ITC" panose="03050502040202030202" pitchFamily="66" charset="0"/>
            </a:endParaRPr>
          </a:p>
          <a:p>
            <a:r>
              <a:rPr lang="en-US" dirty="0" smtClean="0">
                <a:latin typeface="Kristen ITC" panose="03050502040202030202" pitchFamily="66" charset="0"/>
              </a:rPr>
              <a:t>Sesame Street: </a:t>
            </a:r>
            <a:r>
              <a:rPr lang="en-US" dirty="0">
                <a:hlinkClick r:id="rId2"/>
              </a:rPr>
              <a:t>https://www.youtube.com/watch?v=gCxrkl2igGY</a:t>
            </a:r>
            <a:r>
              <a:rPr lang="en-US" dirty="0"/>
              <a:t> </a:t>
            </a:r>
            <a:endParaRPr lang="en-US" dirty="0" smtClean="0"/>
          </a:p>
          <a:p>
            <a:endParaRPr lang="en-US" dirty="0" smtClean="0">
              <a:latin typeface="Kristen ITC" panose="03050502040202030202" pitchFamily="66" charset="0"/>
            </a:endParaRPr>
          </a:p>
          <a:p>
            <a:r>
              <a:rPr lang="en-US" dirty="0" smtClean="0">
                <a:latin typeface="Kristen ITC" panose="03050502040202030202" pitchFamily="66" charset="0"/>
              </a:rPr>
              <a:t>Puzzle</a:t>
            </a:r>
          </a:p>
          <a:p>
            <a:endParaRPr lang="en-US" dirty="0" smtClean="0">
              <a:latin typeface="Kristen ITC" panose="03050502040202030202" pitchFamily="66" charset="0"/>
            </a:endParaRPr>
          </a:p>
          <a:p>
            <a:r>
              <a:rPr lang="en-US" dirty="0" smtClean="0">
                <a:latin typeface="Kristen ITC" panose="03050502040202030202" pitchFamily="66" charset="0"/>
              </a:rPr>
              <a:t>Highlights Double Check: </a:t>
            </a:r>
            <a:r>
              <a:rPr lang="en-US" dirty="0">
                <a:hlinkClick r:id="rId3"/>
              </a:rPr>
              <a:t>https://</a:t>
            </a:r>
            <a:r>
              <a:rPr lang="en-US" dirty="0" smtClean="0">
                <a:hlinkClick r:id="rId3"/>
              </a:rPr>
              <a:t>www.highlightskids.com/games</a:t>
            </a:r>
            <a:endParaRPr lang="en-US" dirty="0" smtClean="0">
              <a:latin typeface="Kristen ITC" panose="03050502040202030202" pitchFamily="66" charset="0"/>
            </a:endParaRPr>
          </a:p>
          <a:p>
            <a:endParaRPr lang="en-US" dirty="0" smtClean="0">
              <a:latin typeface="Kristen ITC" panose="03050502040202030202" pitchFamily="66" charset="0"/>
            </a:endParaRPr>
          </a:p>
          <a:p>
            <a:r>
              <a:rPr lang="en-US" dirty="0" smtClean="0">
                <a:latin typeface="Kristen ITC" panose="03050502040202030202" pitchFamily="66" charset="0"/>
              </a:rPr>
              <a:t>Playing with your Food</a:t>
            </a:r>
          </a:p>
          <a:p>
            <a:endParaRPr lang="en-US" dirty="0" smtClean="0">
              <a:latin typeface="Kristen ITC" panose="03050502040202030202" pitchFamily="66" charset="0"/>
            </a:endParaRPr>
          </a:p>
          <a:p>
            <a:r>
              <a:rPr lang="en-US" dirty="0" smtClean="0">
                <a:latin typeface="Kristen ITC" panose="03050502040202030202" pitchFamily="66" charset="0"/>
              </a:rPr>
              <a:t>Clue</a:t>
            </a:r>
          </a:p>
          <a:p>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53003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About me</a:t>
            </a:r>
          </a:p>
        </p:txBody>
      </p:sp>
      <p:sp>
        <p:nvSpPr>
          <p:cNvPr id="3" name="Content Placeholder 2"/>
          <p:cNvSpPr>
            <a:spLocks noGrp="1"/>
          </p:cNvSpPr>
          <p:nvPr>
            <p:ph idx="1"/>
          </p:nvPr>
        </p:nvSpPr>
        <p:spPr>
          <a:xfrm>
            <a:off x="1293813" y="533400"/>
            <a:ext cx="6858000" cy="5431172"/>
          </a:xfrm>
        </p:spPr>
        <p:txBody>
          <a:bodyPr>
            <a:normAutofit fontScale="92500"/>
          </a:bodyPr>
          <a:lstStyle/>
          <a:p>
            <a:pPr marL="45720" indent="0">
              <a:buNone/>
            </a:pPr>
            <a:r>
              <a:rPr lang="en-US" dirty="0">
                <a:latin typeface="Kristen ITC" panose="03050502040202030202" pitchFamily="66" charset="0"/>
              </a:rPr>
              <a:t>Ronald J. Chenail, Ph.D., is Associate Provost for Undergraduate Academic Affairs, Professor of Family Therapy, and Director of the Graduate Certificate in Qualitative Research Program at Nova Southeastern University (NSU). </a:t>
            </a:r>
          </a:p>
          <a:p>
            <a:pPr marL="45720" indent="0">
              <a:buNone/>
            </a:pPr>
            <a:r>
              <a:rPr lang="en-US" dirty="0">
                <a:latin typeface="Kristen ITC" panose="03050502040202030202" pitchFamily="66" charset="0"/>
              </a:rPr>
              <a:t>Since 1990, he has been part of 14 grants and contracts totally over $6,506,300, published over 130 publications including seven books, and given over 190 formal academic presentations at conferences and meetings.</a:t>
            </a:r>
          </a:p>
          <a:p>
            <a:pPr marL="45720" indent="0">
              <a:buNone/>
            </a:pPr>
            <a:r>
              <a:rPr lang="en-US" dirty="0">
                <a:latin typeface="Kristen ITC" panose="03050502040202030202" pitchFamily="66" charset="0"/>
              </a:rPr>
              <a:t>He is the editor-in-chief of The Qualitative Report and the Journal of Divorce and Remarriage.</a:t>
            </a:r>
          </a:p>
          <a:p>
            <a:pPr marL="45720" indent="0">
              <a:buNone/>
            </a:pPr>
            <a:r>
              <a:rPr lang="en-US" dirty="0">
                <a:latin typeface="Kristen ITC" panose="03050502040202030202" pitchFamily="66" charset="0"/>
                <a:hlinkClick r:id="rId2"/>
              </a:rPr>
              <a:t>ron@nova.edu</a:t>
            </a:r>
            <a:r>
              <a:rPr lang="en-US" dirty="0">
                <a:latin typeface="Kristen ITC" panose="03050502040202030202" pitchFamily="66" charset="0"/>
              </a:rPr>
              <a:t> </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9184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Kristen ITC" panose="03050502040202030202" pitchFamily="66" charset="0"/>
              </a:rPr>
              <a:t>Abstract</a:t>
            </a:r>
          </a:p>
        </p:txBody>
      </p:sp>
      <p:sp>
        <p:nvSpPr>
          <p:cNvPr id="3" name="Content Placeholder 2"/>
          <p:cNvSpPr>
            <a:spLocks noGrp="1"/>
          </p:cNvSpPr>
          <p:nvPr>
            <p:ph idx="1"/>
          </p:nvPr>
        </p:nvSpPr>
        <p:spPr/>
        <p:txBody>
          <a:bodyPr>
            <a:normAutofit/>
          </a:bodyPr>
          <a:lstStyle/>
          <a:p>
            <a:pPr marL="45720" indent="0">
              <a:buNone/>
            </a:pPr>
            <a:r>
              <a:rPr lang="en-US" sz="3000" dirty="0">
                <a:latin typeface="Kristen ITC" panose="03050502040202030202" pitchFamily="66" charset="0"/>
              </a:rPr>
              <a:t>In this experiential workshop, I will introduce you to qualitative research and qualitative data analysis through a series of </a:t>
            </a:r>
            <a:r>
              <a:rPr lang="en-US" sz="3000" strike="sngStrike" dirty="0">
                <a:latin typeface="Kristen ITC" panose="03050502040202030202" pitchFamily="66" charset="0"/>
              </a:rPr>
              <a:t>painful</a:t>
            </a:r>
            <a:r>
              <a:rPr lang="en-US" sz="3000" dirty="0">
                <a:latin typeface="Kristen ITC" panose="03050502040202030202" pitchFamily="66" charset="0"/>
              </a:rPr>
              <a:t> playful exercises. </a:t>
            </a:r>
          </a:p>
          <a:p>
            <a:pPr marL="45720" indent="0">
              <a:buNone/>
            </a:pPr>
            <a:r>
              <a:rPr lang="en-US" sz="3000" dirty="0">
                <a:latin typeface="Kristen ITC" panose="03050502040202030202" pitchFamily="66" charset="0"/>
              </a:rPr>
              <a:t>I say qualitative research is child’s play because I will ask you to draw upon competencies you have already mastered from childhood…and to have fun.</a:t>
            </a: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6345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What is qualitative research?</a:t>
            </a:r>
          </a:p>
        </p:txBody>
      </p:sp>
      <p:sp>
        <p:nvSpPr>
          <p:cNvPr id="3" name="Text Placeholder 2"/>
          <p:cNvSpPr>
            <a:spLocks noGrp="1"/>
          </p:cNvSpPr>
          <p:nvPr>
            <p:ph type="body" idx="1"/>
          </p:nvPr>
        </p:nvSpPr>
        <p:spPr/>
        <p:txBody>
          <a:bodyPr/>
          <a:lstStyle/>
          <a:p>
            <a:r>
              <a:rPr lang="en-US" dirty="0">
                <a:latin typeface="Kristen ITC" panose="03050502040202030202" pitchFamily="66" charset="0"/>
              </a:rPr>
              <a:t>(I will try to make this part of the workshop interesting)</a:t>
            </a:r>
          </a:p>
        </p:txBody>
      </p:sp>
    </p:spTree>
    <p:extLst>
      <p:ext uri="{BB962C8B-B14F-4D97-AF65-F5344CB8AC3E}">
        <p14:creationId xmlns:p14="http://schemas.microsoft.com/office/powerpoint/2010/main" val="3390207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Research </a:t>
            </a:r>
          </a:p>
        </p:txBody>
      </p:sp>
      <p:sp>
        <p:nvSpPr>
          <p:cNvPr id="3" name="Content Placeholder 2"/>
          <p:cNvSpPr>
            <a:spLocks noGrp="1"/>
          </p:cNvSpPr>
          <p:nvPr>
            <p:ph idx="1"/>
          </p:nvPr>
        </p:nvSpPr>
        <p:spPr/>
        <p:txBody>
          <a:bodyPr/>
          <a:lstStyle/>
          <a:p>
            <a:r>
              <a:rPr lang="en-US" altLang="en-US" dirty="0">
                <a:latin typeface="Kristen ITC" panose="03050502040202030202" pitchFamily="66" charset="0"/>
                <a:cs typeface="Arial" panose="020B0604020202020204" pitchFamily="34" charset="0"/>
              </a:rPr>
              <a:t>Qualitative research is the rigorous attempt to produce findings or results by describing, explaining and/or interpreting qualitative patterns in terms of words, numbers, matrices, pictures, sounds, or other forms of representation.</a:t>
            </a:r>
          </a:p>
          <a:p>
            <a:pPr>
              <a:buNone/>
            </a:pPr>
            <a:endParaRPr lang="en-US" altLang="en-US" dirty="0">
              <a:latin typeface="Kristen ITC" panose="03050502040202030202" pitchFamily="66" charset="0"/>
              <a:cs typeface="Arial" panose="020B0604020202020204" pitchFamily="34" charset="0"/>
            </a:endParaRPr>
          </a:p>
          <a:p>
            <a:r>
              <a:rPr lang="en-US" altLang="en-US" dirty="0">
                <a:latin typeface="Kristen ITC" panose="03050502040202030202" pitchFamily="66" charset="0"/>
                <a:cs typeface="Arial" panose="020B0604020202020204" pitchFamily="34" charset="0"/>
              </a:rPr>
              <a:t>Qualitative research is well-suited for naturalistic inquiry, discovery-oriented studies, learning perspectives of others, and for studying complex and natural phenomena.</a:t>
            </a:r>
            <a:endParaRPr lang="en-US" altLang="en-US" dirty="0">
              <a:latin typeface="Kristen ITC" panose="03050502040202030202" pitchFamily="66" charset="0"/>
              <a:cs typeface="Times New Roman" panose="02020603050405020304" pitchFamily="18" charset="0"/>
            </a:endParaRPr>
          </a:p>
          <a:p>
            <a:endParaRPr lang="en-US" dirty="0"/>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Definition</a:t>
            </a:r>
          </a:p>
        </p:txBody>
      </p:sp>
    </p:spTree>
    <p:extLst>
      <p:ext uri="{BB962C8B-B14F-4D97-AF65-F5344CB8AC3E}">
        <p14:creationId xmlns:p14="http://schemas.microsoft.com/office/powerpoint/2010/main" val="1422776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Research</a:t>
            </a:r>
          </a:p>
        </p:txBody>
      </p:sp>
      <p:sp>
        <p:nvSpPr>
          <p:cNvPr id="3" name="Content Placeholder 2"/>
          <p:cNvSpPr>
            <a:spLocks noGrp="1"/>
          </p:cNvSpPr>
          <p:nvPr>
            <p:ph idx="1"/>
          </p:nvPr>
        </p:nvSpPr>
        <p:spPr/>
        <p:txBody>
          <a:bodyPr>
            <a:normAutofit lnSpcReduction="10000"/>
          </a:bodyPr>
          <a:lstStyle/>
          <a:p>
            <a:r>
              <a:rPr lang="en-US" dirty="0">
                <a:latin typeface="Kristen ITC" panose="03050502040202030202" pitchFamily="66" charset="0"/>
              </a:rPr>
              <a:t>Naturalistic Inquiry</a:t>
            </a:r>
          </a:p>
          <a:p>
            <a:endParaRPr lang="en-US" dirty="0">
              <a:latin typeface="Kristen ITC" panose="03050502040202030202" pitchFamily="66" charset="0"/>
            </a:endParaRPr>
          </a:p>
          <a:p>
            <a:r>
              <a:rPr lang="en-US" dirty="0">
                <a:latin typeface="Kristen ITC" panose="03050502040202030202" pitchFamily="66" charset="0"/>
              </a:rPr>
              <a:t>Discovery-Oriented</a:t>
            </a:r>
          </a:p>
          <a:p>
            <a:endParaRPr lang="en-US" dirty="0">
              <a:latin typeface="Kristen ITC" panose="03050502040202030202" pitchFamily="66" charset="0"/>
            </a:endParaRPr>
          </a:p>
          <a:p>
            <a:r>
              <a:rPr lang="en-US" dirty="0">
                <a:latin typeface="Kristen ITC" panose="03050502040202030202" pitchFamily="66" charset="0"/>
              </a:rPr>
              <a:t>Learning from Others</a:t>
            </a:r>
          </a:p>
          <a:p>
            <a:endParaRPr lang="en-US" dirty="0">
              <a:latin typeface="Kristen ITC" panose="03050502040202030202" pitchFamily="66" charset="0"/>
            </a:endParaRPr>
          </a:p>
          <a:p>
            <a:r>
              <a:rPr lang="en-US" dirty="0">
                <a:latin typeface="Kristen ITC" panose="03050502040202030202" pitchFamily="66" charset="0"/>
              </a:rPr>
              <a:t>Complex Phenomena</a:t>
            </a:r>
          </a:p>
          <a:p>
            <a:endParaRPr lang="en-US" dirty="0">
              <a:latin typeface="Kristen ITC" panose="03050502040202030202" pitchFamily="66" charset="0"/>
            </a:endParaRPr>
          </a:p>
          <a:p>
            <a:r>
              <a:rPr lang="en-US" dirty="0">
                <a:latin typeface="Kristen ITC" panose="03050502040202030202" pitchFamily="66" charset="0"/>
              </a:rPr>
              <a:t>Iterative and Circular</a:t>
            </a:r>
          </a:p>
        </p:txBody>
      </p:sp>
      <p:sp>
        <p:nvSpPr>
          <p:cNvPr id="4" name="Text Placeholder 3"/>
          <p:cNvSpPr>
            <a:spLocks noGrp="1"/>
          </p:cNvSpPr>
          <p:nvPr>
            <p:ph type="body" sz="half" idx="2"/>
          </p:nvPr>
        </p:nvSpPr>
        <p:spPr/>
        <p:txBody>
          <a:bodyPr/>
          <a:lstStyle/>
          <a:p>
            <a:endParaRPr lang="en-US" dirty="0">
              <a:latin typeface="Kristen ITC" panose="03050502040202030202" pitchFamily="66" charset="0"/>
            </a:endParaRPr>
          </a:p>
          <a:p>
            <a:r>
              <a:rPr lang="en-US" sz="2000" dirty="0">
                <a:latin typeface="Kristen ITC" panose="03050502040202030202" pitchFamily="66" charset="0"/>
              </a:rPr>
              <a:t>Qualities</a:t>
            </a:r>
          </a:p>
        </p:txBody>
      </p:sp>
    </p:spTree>
    <p:extLst>
      <p:ext uri="{BB962C8B-B14F-4D97-AF65-F5344CB8AC3E}">
        <p14:creationId xmlns:p14="http://schemas.microsoft.com/office/powerpoint/2010/main" val="418512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Research</a:t>
            </a:r>
          </a:p>
        </p:txBody>
      </p:sp>
      <p:sp>
        <p:nvSpPr>
          <p:cNvPr id="3" name="Content Placeholder 2"/>
          <p:cNvSpPr>
            <a:spLocks noGrp="1"/>
          </p:cNvSpPr>
          <p:nvPr>
            <p:ph idx="1"/>
          </p:nvPr>
        </p:nvSpPr>
        <p:spPr>
          <a:xfrm>
            <a:off x="1293813" y="276837"/>
            <a:ext cx="6858000" cy="5981349"/>
          </a:xfrm>
        </p:spPr>
        <p:txBody>
          <a:bodyPr>
            <a:normAutofit lnSpcReduction="10000"/>
          </a:bodyPr>
          <a:lstStyle/>
          <a:p>
            <a:r>
              <a:rPr lang="en-US" dirty="0">
                <a:latin typeface="Kristen ITC" panose="03050502040202030202" pitchFamily="66" charset="0"/>
              </a:rPr>
              <a:t>Inductive / Deductive / Abductive</a:t>
            </a:r>
          </a:p>
          <a:p>
            <a:endParaRPr lang="en-US" dirty="0">
              <a:latin typeface="Kristen ITC" panose="03050502040202030202" pitchFamily="66" charset="0"/>
            </a:endParaRPr>
          </a:p>
          <a:p>
            <a:r>
              <a:rPr lang="en-US" dirty="0">
                <a:latin typeface="Kristen ITC" panose="03050502040202030202" pitchFamily="66" charset="0"/>
              </a:rPr>
              <a:t>Subjective / Objective</a:t>
            </a:r>
          </a:p>
          <a:p>
            <a:endParaRPr lang="en-US" dirty="0">
              <a:latin typeface="Kristen ITC" panose="03050502040202030202" pitchFamily="66" charset="0"/>
            </a:endParaRPr>
          </a:p>
          <a:p>
            <a:r>
              <a:rPr lang="en-US" dirty="0">
                <a:latin typeface="Kristen ITC" panose="03050502040202030202" pitchFamily="66" charset="0"/>
              </a:rPr>
              <a:t>Generative / Verifying</a:t>
            </a:r>
          </a:p>
          <a:p>
            <a:endParaRPr lang="en-US" dirty="0">
              <a:latin typeface="Kristen ITC" panose="03050502040202030202" pitchFamily="66" charset="0"/>
            </a:endParaRPr>
          </a:p>
          <a:p>
            <a:r>
              <a:rPr lang="en-US" dirty="0">
                <a:latin typeface="Kristen ITC" panose="03050502040202030202" pitchFamily="66" charset="0"/>
              </a:rPr>
              <a:t>Constructive / Enumerative</a:t>
            </a:r>
          </a:p>
          <a:p>
            <a:endParaRPr lang="en-US" dirty="0">
              <a:latin typeface="Kristen ITC" panose="03050502040202030202" pitchFamily="66" charset="0"/>
            </a:endParaRPr>
          </a:p>
          <a:p>
            <a:r>
              <a:rPr lang="en-US" dirty="0">
                <a:latin typeface="Kristen ITC" panose="03050502040202030202" pitchFamily="66" charset="0"/>
              </a:rPr>
              <a:t>Descriptive / Interpretive</a:t>
            </a:r>
          </a:p>
          <a:p>
            <a:endParaRPr lang="en-US" dirty="0">
              <a:latin typeface="Kristen ITC" panose="03050502040202030202" pitchFamily="66" charset="0"/>
            </a:endParaRPr>
          </a:p>
          <a:p>
            <a:r>
              <a:rPr lang="en-US" dirty="0">
                <a:latin typeface="Kristen ITC" panose="03050502040202030202" pitchFamily="66" charset="0"/>
              </a:rPr>
              <a:t>Artistic / Scientific / Critical</a:t>
            </a:r>
          </a:p>
        </p:txBody>
      </p:sp>
      <p:sp>
        <p:nvSpPr>
          <p:cNvPr id="4" name="Text Placeholder 3"/>
          <p:cNvSpPr>
            <a:spLocks noGrp="1"/>
          </p:cNvSpPr>
          <p:nvPr>
            <p:ph type="body" sz="half" idx="2"/>
          </p:nvPr>
        </p:nvSpPr>
        <p:spPr/>
        <p:txBody>
          <a:bodyPr/>
          <a:lstStyle/>
          <a:p>
            <a:endParaRPr lang="en-US" dirty="0"/>
          </a:p>
          <a:p>
            <a:r>
              <a:rPr lang="en-US" sz="2000" dirty="0">
                <a:latin typeface="Kristen ITC" panose="03050502040202030202" pitchFamily="66" charset="0"/>
              </a:rPr>
              <a:t>Assumptions</a:t>
            </a:r>
          </a:p>
        </p:txBody>
      </p:sp>
    </p:spTree>
    <p:extLst>
      <p:ext uri="{BB962C8B-B14F-4D97-AF65-F5344CB8AC3E}">
        <p14:creationId xmlns:p14="http://schemas.microsoft.com/office/powerpoint/2010/main" val="377393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Research</a:t>
            </a:r>
          </a:p>
        </p:txBody>
      </p:sp>
      <p:sp>
        <p:nvSpPr>
          <p:cNvPr id="3" name="Content Placeholder 2"/>
          <p:cNvSpPr>
            <a:spLocks noGrp="1"/>
          </p:cNvSpPr>
          <p:nvPr>
            <p:ph idx="1"/>
          </p:nvPr>
        </p:nvSpPr>
        <p:spPr>
          <a:xfrm>
            <a:off x="1293813" y="402673"/>
            <a:ext cx="6858000" cy="5654178"/>
          </a:xfrm>
        </p:spPr>
        <p:txBody>
          <a:bodyPr>
            <a:normAutofit/>
          </a:bodyPr>
          <a:lstStyle/>
          <a:p>
            <a:r>
              <a:rPr lang="en-US" dirty="0">
                <a:latin typeface="Kristen ITC" panose="03050502040202030202" pitchFamily="66" charset="0"/>
              </a:rPr>
              <a:t>Ethnography</a:t>
            </a:r>
          </a:p>
          <a:p>
            <a:r>
              <a:rPr lang="en-US" dirty="0">
                <a:latin typeface="Kristen ITC" panose="03050502040202030202" pitchFamily="66" charset="0"/>
              </a:rPr>
              <a:t>Phenomenology</a:t>
            </a:r>
          </a:p>
          <a:p>
            <a:r>
              <a:rPr lang="en-US" dirty="0">
                <a:latin typeface="Kristen ITC" panose="03050502040202030202" pitchFamily="66" charset="0"/>
              </a:rPr>
              <a:t>Grounded Theory</a:t>
            </a:r>
          </a:p>
          <a:p>
            <a:r>
              <a:rPr lang="en-US" dirty="0">
                <a:latin typeface="Kristen ITC" panose="03050502040202030202" pitchFamily="66" charset="0"/>
              </a:rPr>
              <a:t>Narrative Inquiry</a:t>
            </a:r>
          </a:p>
          <a:p>
            <a:r>
              <a:rPr lang="en-US" dirty="0">
                <a:latin typeface="Kristen ITC" panose="03050502040202030202" pitchFamily="66" charset="0"/>
              </a:rPr>
              <a:t>Discourse Analysis</a:t>
            </a:r>
          </a:p>
          <a:p>
            <a:r>
              <a:rPr lang="en-US" dirty="0">
                <a:latin typeface="Kristen ITC" panose="03050502040202030202" pitchFamily="66" charset="0"/>
              </a:rPr>
              <a:t>Case Study</a:t>
            </a:r>
          </a:p>
          <a:p>
            <a:r>
              <a:rPr lang="en-US" dirty="0">
                <a:latin typeface="Kristen ITC" panose="03050502040202030202" pitchFamily="66" charset="0"/>
              </a:rPr>
              <a:t>Autoethnography</a:t>
            </a:r>
          </a:p>
          <a:p>
            <a:r>
              <a:rPr lang="en-US" dirty="0">
                <a:latin typeface="Kristen ITC" panose="03050502040202030202" pitchFamily="66" charset="0"/>
              </a:rPr>
              <a:t>Portraiture</a:t>
            </a:r>
          </a:p>
          <a:p>
            <a:r>
              <a:rPr lang="en-US" dirty="0">
                <a:latin typeface="Kristen ITC" panose="03050502040202030202" pitchFamily="66" charset="0"/>
              </a:rPr>
              <a:t>Action Research</a:t>
            </a:r>
          </a:p>
          <a:p>
            <a:r>
              <a:rPr lang="en-US" dirty="0">
                <a:latin typeface="Kristen ITC" panose="03050502040202030202" pitchFamily="66" charset="0"/>
              </a:rPr>
              <a:t>Mixed Methods</a:t>
            </a: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Types</a:t>
            </a:r>
          </a:p>
        </p:txBody>
      </p:sp>
    </p:spTree>
    <p:extLst>
      <p:ext uri="{BB962C8B-B14F-4D97-AF65-F5344CB8AC3E}">
        <p14:creationId xmlns:p14="http://schemas.microsoft.com/office/powerpoint/2010/main" val="359477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Data</a:t>
            </a:r>
            <a:br>
              <a:rPr lang="en-US" dirty="0">
                <a:latin typeface="Kristen ITC" panose="03050502040202030202" pitchFamily="66" charset="0"/>
              </a:rPr>
            </a:br>
            <a:r>
              <a:rPr lang="en-US" dirty="0">
                <a:latin typeface="Kristen ITC" panose="03050502040202030202" pitchFamily="66" charset="0"/>
              </a:rPr>
              <a:t>Analysis</a:t>
            </a:r>
          </a:p>
        </p:txBody>
      </p:sp>
      <p:sp>
        <p:nvSpPr>
          <p:cNvPr id="3" name="Content Placeholder 2"/>
          <p:cNvSpPr>
            <a:spLocks noGrp="1"/>
          </p:cNvSpPr>
          <p:nvPr>
            <p:ph idx="1"/>
          </p:nvPr>
        </p:nvSpPr>
        <p:spPr>
          <a:xfrm>
            <a:off x="1293813" y="402673"/>
            <a:ext cx="6858000" cy="5654178"/>
          </a:xfrm>
        </p:spPr>
        <p:txBody>
          <a:bodyPr>
            <a:normAutofit/>
          </a:bodyPr>
          <a:lstStyle/>
          <a:p>
            <a:pPr marL="45720" indent="0">
              <a:buNone/>
            </a:pPr>
            <a:r>
              <a:rPr lang="en-US" sz="3200" dirty="0">
                <a:latin typeface="Kristen ITC" panose="03050502040202030202" pitchFamily="66" charset="0"/>
                <a:cs typeface="Arial" charset="0"/>
              </a:rPr>
              <a:t>Qualitative data analysis is the rigorous process of selecting qualitatively distinct data, articulating the qualitative meaning ascribed to those units, and commenting on the qualitative similarities and differences noted between and among these distinct units of data. </a:t>
            </a: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Definition</a:t>
            </a:r>
          </a:p>
        </p:txBody>
      </p:sp>
    </p:spTree>
    <p:extLst>
      <p:ext uri="{BB962C8B-B14F-4D97-AF65-F5344CB8AC3E}">
        <p14:creationId xmlns:p14="http://schemas.microsoft.com/office/powerpoint/2010/main" val="120859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Kristen ITC" panose="03050502040202030202" pitchFamily="66" charset="0"/>
              </a:rPr>
              <a:t>Qualitative Data</a:t>
            </a:r>
            <a:br>
              <a:rPr lang="en-US" dirty="0">
                <a:latin typeface="Kristen ITC" panose="03050502040202030202" pitchFamily="66" charset="0"/>
              </a:rPr>
            </a:br>
            <a:r>
              <a:rPr lang="en-US" dirty="0">
                <a:latin typeface="Kristen ITC" panose="03050502040202030202" pitchFamily="66" charset="0"/>
              </a:rPr>
              <a:t>Analysis</a:t>
            </a:r>
          </a:p>
        </p:txBody>
      </p:sp>
      <p:sp>
        <p:nvSpPr>
          <p:cNvPr id="3" name="Content Placeholder 2"/>
          <p:cNvSpPr>
            <a:spLocks noGrp="1"/>
          </p:cNvSpPr>
          <p:nvPr>
            <p:ph idx="1"/>
          </p:nvPr>
        </p:nvSpPr>
        <p:spPr>
          <a:xfrm>
            <a:off x="1293813" y="402673"/>
            <a:ext cx="6858000" cy="5654178"/>
          </a:xfrm>
        </p:spPr>
        <p:txBody>
          <a:bodyPr>
            <a:normAutofit/>
          </a:bodyPr>
          <a:lstStyle/>
          <a:p>
            <a:pPr marL="45720" indent="0">
              <a:buNone/>
            </a:pPr>
            <a:r>
              <a:rPr lang="en-US" sz="3200" dirty="0">
                <a:latin typeface="Kristen ITC" panose="03050502040202030202" pitchFamily="66" charset="0"/>
                <a:cs typeface="Arial" charset="0"/>
              </a:rPr>
              <a:t>The goal of qualitative data analysis can be to describe, explain, and/or interpret qualitative patterns in terms of words, numbers, matrices, pictures, sounds, or other forms of representation.</a:t>
            </a:r>
          </a:p>
          <a:p>
            <a:endParaRPr lang="en-US" dirty="0">
              <a:latin typeface="Kristen ITC" panose="03050502040202030202" pitchFamily="66" charset="0"/>
            </a:endParaRPr>
          </a:p>
        </p:txBody>
      </p:sp>
      <p:sp>
        <p:nvSpPr>
          <p:cNvPr id="4" name="Text Placeholder 3"/>
          <p:cNvSpPr>
            <a:spLocks noGrp="1"/>
          </p:cNvSpPr>
          <p:nvPr>
            <p:ph type="body" sz="half" idx="2"/>
          </p:nvPr>
        </p:nvSpPr>
        <p:spPr/>
        <p:txBody>
          <a:bodyPr>
            <a:normAutofit/>
          </a:bodyPr>
          <a:lstStyle/>
          <a:p>
            <a:endParaRPr lang="en-US" sz="2000" dirty="0">
              <a:latin typeface="Kristen ITC" panose="03050502040202030202" pitchFamily="66" charset="0"/>
            </a:endParaRPr>
          </a:p>
          <a:p>
            <a:r>
              <a:rPr lang="en-US" sz="2000" dirty="0">
                <a:latin typeface="Kristen ITC" panose="03050502040202030202" pitchFamily="66" charset="0"/>
              </a:rPr>
              <a:t>Definition</a:t>
            </a:r>
          </a:p>
        </p:txBody>
      </p:sp>
    </p:spTree>
    <p:extLst>
      <p:ext uri="{BB962C8B-B14F-4D97-AF65-F5344CB8AC3E}">
        <p14:creationId xmlns:p14="http://schemas.microsoft.com/office/powerpoint/2010/main" val="3542866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230</TotalTime>
  <Words>461</Words>
  <Application>Microsoft Office PowerPoint</Application>
  <PresentationFormat>Widescreen</PresentationFormat>
  <Paragraphs>122</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Euphemia</vt:lpstr>
      <vt:lpstr>Kristen ITC</vt:lpstr>
      <vt:lpstr>Times New Roman</vt:lpstr>
      <vt:lpstr>Wingdings</vt:lpstr>
      <vt:lpstr>Children Playing 16x9</vt:lpstr>
      <vt:lpstr>Qualitative Research Is Child’s Play:  An Experiential Workshop</vt:lpstr>
      <vt:lpstr>Abstract</vt:lpstr>
      <vt:lpstr>What is qualitative research?</vt:lpstr>
      <vt:lpstr>Qualitative Research </vt:lpstr>
      <vt:lpstr>Qualitative Research</vt:lpstr>
      <vt:lpstr>Qualitative Research</vt:lpstr>
      <vt:lpstr>Qualitative Research</vt:lpstr>
      <vt:lpstr>Qualitative Data Analysis</vt:lpstr>
      <vt:lpstr>Qualitative Data Analysis</vt:lpstr>
      <vt:lpstr>Qualitative Data</vt:lpstr>
      <vt:lpstr>Qualitative Data</vt:lpstr>
      <vt:lpstr>Qualitative Data Analysis</vt:lpstr>
      <vt:lpstr>Qualitative Researcher as the Human  Instrument</vt:lpstr>
      <vt:lpstr>Are you ready to play?</vt:lpstr>
      <vt:lpstr>Let  the  games  begin!</vt:lpstr>
      <vt:lpstr>About 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Is Child’s Play: An Experiential Workshop</dc:title>
  <dc:creator>Ronald Chenail</dc:creator>
  <cp:lastModifiedBy>Nicholas Pascucci</cp:lastModifiedBy>
  <cp:revision>14</cp:revision>
  <dcterms:created xsi:type="dcterms:W3CDTF">2017-02-04T11:26:52Z</dcterms:created>
  <dcterms:modified xsi:type="dcterms:W3CDTF">2017-02-08T16:28:51Z</dcterms:modified>
</cp:coreProperties>
</file>